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74" r:id="rId3"/>
    <p:sldId id="339" r:id="rId4"/>
    <p:sldId id="340" r:id="rId5"/>
    <p:sldId id="341" r:id="rId6"/>
    <p:sldId id="321" r:id="rId7"/>
    <p:sldId id="342" r:id="rId8"/>
    <p:sldId id="343" r:id="rId9"/>
    <p:sldId id="344" r:id="rId10"/>
    <p:sldId id="345" r:id="rId11"/>
    <p:sldId id="346" r:id="rId12"/>
    <p:sldId id="347" r:id="rId13"/>
    <p:sldId id="334" r:id="rId14"/>
    <p:sldId id="27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624" autoAdjust="0"/>
  </p:normalViewPr>
  <p:slideViewPr>
    <p:cSldViewPr>
      <p:cViewPr varScale="1">
        <p:scale>
          <a:sx n="66" d="100"/>
          <a:sy n="66" d="100"/>
        </p:scale>
        <p:origin x="128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6D17B6-B93C-438F-AE0E-851DE92B0A90}" type="datetimeFigureOut">
              <a:rPr lang="en-US" smtClean="0"/>
              <a:pPr/>
              <a:t>31-Jul-18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3DE3F6-70A4-459E-A2F4-786D130661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78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F253D-F3BA-4BCC-8863-DB10598E080D}" type="datetimeFigureOut">
              <a:rPr lang="en-US" smtClean="0"/>
              <a:pPr/>
              <a:t>31-Jul-18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73ECE-CA99-4965-A6E5-291666FE5B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F253D-F3BA-4BCC-8863-DB10598E080D}" type="datetimeFigureOut">
              <a:rPr lang="en-US" smtClean="0"/>
              <a:pPr/>
              <a:t>31-Jul-18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73ECE-CA99-4965-A6E5-291666FE5B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F253D-F3BA-4BCC-8863-DB10598E080D}" type="datetimeFigureOut">
              <a:rPr lang="en-US" smtClean="0"/>
              <a:pPr/>
              <a:t>31-Jul-18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73ECE-CA99-4965-A6E5-291666FE5B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F253D-F3BA-4BCC-8863-DB10598E080D}" type="datetimeFigureOut">
              <a:rPr lang="en-US" smtClean="0"/>
              <a:pPr/>
              <a:t>31-Jul-18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73ECE-CA99-4965-A6E5-291666FE5B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F253D-F3BA-4BCC-8863-DB10598E080D}" type="datetimeFigureOut">
              <a:rPr lang="en-US" smtClean="0"/>
              <a:pPr/>
              <a:t>31-Jul-18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73ECE-CA99-4965-A6E5-291666FE5B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F253D-F3BA-4BCC-8863-DB10598E080D}" type="datetimeFigureOut">
              <a:rPr lang="en-US" smtClean="0"/>
              <a:pPr/>
              <a:t>31-Jul-18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73ECE-CA99-4965-A6E5-291666FE5B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F253D-F3BA-4BCC-8863-DB10598E080D}" type="datetimeFigureOut">
              <a:rPr lang="en-US" smtClean="0"/>
              <a:pPr/>
              <a:t>31-Jul-18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73ECE-CA99-4965-A6E5-291666FE5B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F253D-F3BA-4BCC-8863-DB10598E080D}" type="datetimeFigureOut">
              <a:rPr lang="en-US" smtClean="0"/>
              <a:pPr/>
              <a:t>31-Jul-18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73ECE-CA99-4965-A6E5-291666FE5B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F253D-F3BA-4BCC-8863-DB10598E080D}" type="datetimeFigureOut">
              <a:rPr lang="en-US" smtClean="0"/>
              <a:pPr/>
              <a:t>31-Jul-18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73ECE-CA99-4965-A6E5-291666FE5B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F253D-F3BA-4BCC-8863-DB10598E080D}" type="datetimeFigureOut">
              <a:rPr lang="en-US" smtClean="0"/>
              <a:pPr/>
              <a:t>31-Jul-18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73ECE-CA99-4965-A6E5-291666FE5B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F253D-F3BA-4BCC-8863-DB10598E080D}" type="datetimeFigureOut">
              <a:rPr lang="en-US" smtClean="0"/>
              <a:pPr/>
              <a:t>31-Jul-18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AD73ECE-CA99-4965-A6E5-291666FE5B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11F253D-F3BA-4BCC-8863-DB10598E080D}" type="datetimeFigureOut">
              <a:rPr lang="en-US" smtClean="0"/>
              <a:pPr/>
              <a:t>31-Jul-18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AD73ECE-CA99-4965-A6E5-291666FE5BB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52400"/>
            <a:ext cx="7391400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2500" b="1" dirty="0" smtClean="0">
              <a:latin typeface="Arial Rounded MT Bold" pitchFamily="34" charset="0"/>
              <a:cs typeface="Aharoni" pitchFamily="2" charset="-79"/>
            </a:endParaRPr>
          </a:p>
          <a:p>
            <a:pPr algn="r"/>
            <a:r>
              <a:rPr lang="en-US" sz="5400" b="1" dirty="0" smtClean="0">
                <a:solidFill>
                  <a:schemeClr val="tx2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ME 141</a:t>
            </a:r>
          </a:p>
          <a:p>
            <a:pPr algn="r"/>
            <a:r>
              <a:rPr lang="en-US" sz="4400" b="1" dirty="0" smtClean="0">
                <a:solidFill>
                  <a:schemeClr val="accent4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Engineering Mechanics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3600271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Portion 11</a:t>
            </a:r>
          </a:p>
          <a:p>
            <a:pPr algn="r"/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Kinematics of Rigid Bodies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9600" y="5367516"/>
            <a:ext cx="4724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latin typeface="Andalus" pitchFamily="18" charset="-78"/>
                <a:cs typeface="Andalus" pitchFamily="18" charset="-78"/>
              </a:rPr>
              <a:t>Partha Kumar Das</a:t>
            </a:r>
          </a:p>
          <a:p>
            <a:pPr algn="r"/>
            <a:r>
              <a:rPr lang="en-US" dirty="0" smtClean="0">
                <a:latin typeface="Andalus" pitchFamily="18" charset="-78"/>
                <a:cs typeface="Andalus" pitchFamily="18" charset="-78"/>
              </a:rPr>
              <a:t>Assistant Professor</a:t>
            </a:r>
          </a:p>
          <a:p>
            <a:pPr algn="r"/>
            <a:r>
              <a:rPr lang="en-US" dirty="0" smtClean="0">
                <a:latin typeface="Andalus" pitchFamily="18" charset="-78"/>
                <a:cs typeface="Andalus" pitchFamily="18" charset="-78"/>
              </a:rPr>
              <a:t>Department of Mechanical Engineering, BUET</a:t>
            </a:r>
          </a:p>
          <a:p>
            <a:pPr algn="r"/>
            <a:r>
              <a:rPr lang="en-US" dirty="0" smtClean="0">
                <a:latin typeface="Andalus" pitchFamily="18" charset="-78"/>
                <a:cs typeface="Andalus" pitchFamily="18" charset="-78"/>
              </a:rPr>
              <a:t>http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//parthakdas.buet.ac.bd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5180012"/>
            <a:ext cx="9144000" cy="158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609600"/>
            <a:ext cx="9144000" cy="158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200" y="1524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Problem 11.2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50" dirty="0">
                <a:latin typeface="Times New Roman" pitchFamily="18" charset="0"/>
                <a:cs typeface="Times New Roman" pitchFamily="18" charset="0"/>
              </a:rPr>
              <a:t>(Beer Johnston_10th 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edition_P15.39)</a:t>
            </a:r>
            <a:endParaRPr lang="en-US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" y="762000"/>
            <a:ext cx="4419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motion of rod </a:t>
            </a:r>
            <a:r>
              <a:rPr lang="en-US" i="1" dirty="0"/>
              <a:t>AB </a:t>
            </a:r>
            <a:r>
              <a:rPr lang="en-US" dirty="0"/>
              <a:t>is guided by pins attached at </a:t>
            </a:r>
            <a:r>
              <a:rPr lang="en-US" i="1" dirty="0"/>
              <a:t>A </a:t>
            </a:r>
            <a:r>
              <a:rPr lang="en-US" dirty="0"/>
              <a:t>and </a:t>
            </a:r>
            <a:r>
              <a:rPr lang="en-US" i="1" dirty="0"/>
              <a:t>B </a:t>
            </a:r>
            <a:r>
              <a:rPr lang="en-US" dirty="0" smtClean="0"/>
              <a:t>which slide </a:t>
            </a:r>
            <a:r>
              <a:rPr lang="en-US" dirty="0"/>
              <a:t>in the slots shown. At the instant shown, θ = 40° and the </a:t>
            </a:r>
            <a:r>
              <a:rPr lang="en-US" dirty="0" smtClean="0"/>
              <a:t>pin at </a:t>
            </a:r>
            <a:r>
              <a:rPr lang="en-US" i="1" dirty="0"/>
              <a:t>B </a:t>
            </a:r>
            <a:r>
              <a:rPr lang="en-US" dirty="0"/>
              <a:t>moves upward to the left with a constant velocity of 6 in./s.</a:t>
            </a:r>
          </a:p>
          <a:p>
            <a:r>
              <a:rPr lang="en-US" dirty="0" smtClean="0"/>
              <a:t>Determine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the </a:t>
            </a:r>
            <a:r>
              <a:rPr lang="en-US" dirty="0"/>
              <a:t>angular velocity of the rod, </a:t>
            </a:r>
            <a:endParaRPr lang="en-US" dirty="0" smtClean="0"/>
          </a:p>
          <a:p>
            <a:pPr marL="342900" indent="-342900">
              <a:buAutoNum type="alphaLcParenBoth"/>
            </a:pPr>
            <a:r>
              <a:rPr lang="en-US" dirty="0" smtClean="0"/>
              <a:t>the </a:t>
            </a:r>
            <a:r>
              <a:rPr lang="en-US" dirty="0"/>
              <a:t>velocity </a:t>
            </a:r>
            <a:r>
              <a:rPr lang="en-US" dirty="0" smtClean="0"/>
              <a:t>of the </a:t>
            </a:r>
            <a:r>
              <a:rPr lang="en-US" dirty="0"/>
              <a:t>pin at end </a:t>
            </a:r>
            <a:r>
              <a:rPr lang="en-US" i="1" dirty="0"/>
              <a:t>A</a:t>
            </a:r>
            <a:r>
              <a:rPr lang="en-US" dirty="0"/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799699"/>
            <a:ext cx="3829215" cy="36706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8600" y="5791200"/>
                <a:ext cx="4876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ANS.: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</m:oMath>
                </a14:m>
                <a:r>
                  <a:rPr lang="en-US" dirty="0" smtClean="0"/>
                  <a:t> =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6.42 in/sec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,  </m:t>
                    </m:r>
                    <m:r>
                      <a:rPr lang="el-GR" b="1" i="1">
                        <a:latin typeface="Cambria Math" panose="02040503050406030204" pitchFamily="18" charset="0"/>
                      </a:rPr>
                      <m:t>𝝎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0.378 rad/sec 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791200"/>
                <a:ext cx="4876800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125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V="1">
            <a:off x="2514600" y="5791200"/>
            <a:ext cx="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4343400" y="5816692"/>
            <a:ext cx="152400" cy="355508"/>
          </a:xfrm>
          <a:custGeom>
            <a:avLst/>
            <a:gdLst>
              <a:gd name="connsiteX0" fmla="*/ 0 w 316579"/>
              <a:gd name="connsiteY0" fmla="*/ 0 h 904775"/>
              <a:gd name="connsiteX1" fmla="*/ 259883 w 316579"/>
              <a:gd name="connsiteY1" fmla="*/ 240632 h 904775"/>
              <a:gd name="connsiteX2" fmla="*/ 308009 w 316579"/>
              <a:gd name="connsiteY2" fmla="*/ 577516 h 904775"/>
              <a:gd name="connsiteX3" fmla="*/ 134754 w 316579"/>
              <a:gd name="connsiteY3" fmla="*/ 904775 h 9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579" h="904775">
                <a:moveTo>
                  <a:pt x="0" y="0"/>
                </a:moveTo>
                <a:cubicBezTo>
                  <a:pt x="104274" y="72189"/>
                  <a:pt x="208548" y="144379"/>
                  <a:pt x="259883" y="240632"/>
                </a:cubicBezTo>
                <a:cubicBezTo>
                  <a:pt x="311218" y="336885"/>
                  <a:pt x="328864" y="466826"/>
                  <a:pt x="308009" y="577516"/>
                </a:cubicBezTo>
                <a:cubicBezTo>
                  <a:pt x="287154" y="688206"/>
                  <a:pt x="187693" y="835794"/>
                  <a:pt x="134754" y="904775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4419600" y="6035887"/>
            <a:ext cx="0" cy="1363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419600" y="6090166"/>
            <a:ext cx="152400" cy="820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301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609600"/>
            <a:ext cx="9144000" cy="158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200" y="1524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Problem 11.3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50" dirty="0">
                <a:latin typeface="Times New Roman" pitchFamily="18" charset="0"/>
                <a:cs typeface="Times New Roman" pitchFamily="18" charset="0"/>
              </a:rPr>
              <a:t>(Beer Johnston_10th 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edition_P15.40)</a:t>
            </a:r>
            <a:endParaRPr lang="en-US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" y="2362200"/>
            <a:ext cx="3657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Collar </a:t>
            </a:r>
            <a:r>
              <a:rPr lang="en-US" i="1" dirty="0"/>
              <a:t>B </a:t>
            </a:r>
            <a:r>
              <a:rPr lang="en-US" dirty="0"/>
              <a:t>moves upward with a constant velocity of 1.5 m/s. At the </a:t>
            </a:r>
            <a:r>
              <a:rPr lang="en-US" dirty="0" smtClean="0"/>
              <a:t>instant when </a:t>
            </a:r>
            <a:r>
              <a:rPr lang="en-US" i="1" dirty="0"/>
              <a:t>θ</a:t>
            </a:r>
            <a:r>
              <a:rPr lang="en-US" dirty="0"/>
              <a:t> = 50°, determine </a:t>
            </a:r>
            <a:endParaRPr lang="en-US" dirty="0" smtClean="0"/>
          </a:p>
          <a:p>
            <a:pPr marL="342900" indent="-342900" algn="just">
              <a:buAutoNum type="alphaLcParenBoth"/>
            </a:pPr>
            <a:r>
              <a:rPr lang="en-US" dirty="0" smtClean="0"/>
              <a:t>the </a:t>
            </a:r>
            <a:r>
              <a:rPr lang="en-US" dirty="0"/>
              <a:t>angular velocity of rod </a:t>
            </a:r>
            <a:r>
              <a:rPr lang="en-US" i="1" dirty="0"/>
              <a:t>AB</a:t>
            </a:r>
            <a:r>
              <a:rPr lang="en-US" dirty="0"/>
              <a:t>, </a:t>
            </a:r>
            <a:endParaRPr lang="en-US" dirty="0" smtClean="0"/>
          </a:p>
          <a:p>
            <a:pPr marL="342900" indent="-342900" algn="just">
              <a:buAutoNum type="alphaLcParenBoth"/>
            </a:pPr>
            <a:r>
              <a:rPr lang="en-US" dirty="0" smtClean="0"/>
              <a:t>the velocity of </a:t>
            </a:r>
            <a:r>
              <a:rPr lang="en-US" dirty="0"/>
              <a:t>end </a:t>
            </a:r>
            <a:r>
              <a:rPr lang="en-US" i="1" dirty="0"/>
              <a:t>A </a:t>
            </a:r>
            <a:r>
              <a:rPr lang="en-US" dirty="0"/>
              <a:t>of the rod.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838200"/>
            <a:ext cx="4045146" cy="48151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28600" y="6019800"/>
                <a:ext cx="4876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ANS.: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</m:oMath>
                </a14:m>
                <a:r>
                  <a:rPr lang="en-US" dirty="0" smtClean="0"/>
                  <a:t> =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0.998 m/sec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,  </m:t>
                    </m:r>
                    <m:r>
                      <a:rPr lang="el-GR" b="1" i="1">
                        <a:latin typeface="Cambria Math" panose="02040503050406030204" pitchFamily="18" charset="0"/>
                      </a:rPr>
                      <m:t>𝝎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1.173 rad/sec 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6019800"/>
                <a:ext cx="4876800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125" t="-1166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 flipV="1">
            <a:off x="2667000" y="6019800"/>
            <a:ext cx="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4419600" y="6019800"/>
            <a:ext cx="152400" cy="355508"/>
          </a:xfrm>
          <a:custGeom>
            <a:avLst/>
            <a:gdLst>
              <a:gd name="connsiteX0" fmla="*/ 0 w 316579"/>
              <a:gd name="connsiteY0" fmla="*/ 0 h 904775"/>
              <a:gd name="connsiteX1" fmla="*/ 259883 w 316579"/>
              <a:gd name="connsiteY1" fmla="*/ 240632 h 904775"/>
              <a:gd name="connsiteX2" fmla="*/ 308009 w 316579"/>
              <a:gd name="connsiteY2" fmla="*/ 577516 h 904775"/>
              <a:gd name="connsiteX3" fmla="*/ 134754 w 316579"/>
              <a:gd name="connsiteY3" fmla="*/ 904775 h 9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579" h="904775">
                <a:moveTo>
                  <a:pt x="0" y="0"/>
                </a:moveTo>
                <a:cubicBezTo>
                  <a:pt x="104274" y="72189"/>
                  <a:pt x="208548" y="144379"/>
                  <a:pt x="259883" y="240632"/>
                </a:cubicBezTo>
                <a:cubicBezTo>
                  <a:pt x="311218" y="336885"/>
                  <a:pt x="328864" y="466826"/>
                  <a:pt x="308009" y="577516"/>
                </a:cubicBezTo>
                <a:cubicBezTo>
                  <a:pt x="287154" y="688206"/>
                  <a:pt x="187693" y="835794"/>
                  <a:pt x="134754" y="904775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4419600" y="6019800"/>
            <a:ext cx="152400" cy="196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419600" y="6019800"/>
            <a:ext cx="76200" cy="152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775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609600"/>
            <a:ext cx="9144000" cy="158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200" y="1524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Problem 11.4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50" dirty="0">
                <a:latin typeface="Times New Roman" pitchFamily="18" charset="0"/>
                <a:cs typeface="Times New Roman" pitchFamily="18" charset="0"/>
              </a:rPr>
              <a:t>(Beer Johnston_10th 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edition_P15.43)</a:t>
            </a:r>
            <a:endParaRPr lang="en-US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" y="1068388"/>
            <a:ext cx="3962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Rod </a:t>
            </a:r>
            <a:r>
              <a:rPr lang="en-US" i="1" dirty="0"/>
              <a:t>AB </a:t>
            </a:r>
            <a:r>
              <a:rPr lang="en-US" dirty="0"/>
              <a:t>moves over a small wheel at </a:t>
            </a:r>
            <a:r>
              <a:rPr lang="en-US" i="1" dirty="0"/>
              <a:t>C </a:t>
            </a:r>
            <a:r>
              <a:rPr lang="en-US" dirty="0"/>
              <a:t>while end </a:t>
            </a:r>
            <a:r>
              <a:rPr lang="en-US" i="1" dirty="0"/>
              <a:t>A </a:t>
            </a:r>
            <a:r>
              <a:rPr lang="en-US" dirty="0"/>
              <a:t>moves to the right with a</a:t>
            </a:r>
          </a:p>
          <a:p>
            <a:r>
              <a:rPr lang="en-US" dirty="0"/>
              <a:t>constant velocity of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en-US" dirty="0"/>
              <a:t> </a:t>
            </a:r>
            <a:r>
              <a:rPr lang="en-US" dirty="0" smtClean="0"/>
              <a:t>cm./</a:t>
            </a:r>
            <a:r>
              <a:rPr lang="en-US" dirty="0"/>
              <a:t>s. At </a:t>
            </a:r>
            <a:r>
              <a:rPr lang="en-US" dirty="0" smtClean="0"/>
              <a:t>the instant </a:t>
            </a:r>
            <a:r>
              <a:rPr lang="en-US" dirty="0"/>
              <a:t>shown, determine </a:t>
            </a:r>
            <a:endParaRPr lang="en-US" dirty="0" smtClean="0"/>
          </a:p>
          <a:p>
            <a:pPr marL="342900" indent="-342900">
              <a:buAutoNum type="alphaLcParenBoth"/>
            </a:pPr>
            <a:r>
              <a:rPr lang="en-US" dirty="0" smtClean="0"/>
              <a:t>the angular velocity </a:t>
            </a:r>
            <a:r>
              <a:rPr lang="en-US" dirty="0"/>
              <a:t>of the rod, </a:t>
            </a:r>
            <a:endParaRPr lang="en-US" dirty="0" smtClean="0"/>
          </a:p>
          <a:p>
            <a:pPr marL="342900" indent="-342900">
              <a:buAutoNum type="alphaLcParenBoth"/>
            </a:pPr>
            <a:r>
              <a:rPr lang="en-US" dirty="0" smtClean="0"/>
              <a:t>the </a:t>
            </a:r>
            <a:r>
              <a:rPr lang="en-US" dirty="0"/>
              <a:t>velocity of end </a:t>
            </a:r>
            <a:r>
              <a:rPr lang="en-US" i="1" dirty="0"/>
              <a:t>B </a:t>
            </a:r>
            <a:r>
              <a:rPr lang="en-US" dirty="0"/>
              <a:t>of the rod.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28600" y="6019800"/>
                <a:ext cx="6781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ANS.: </a:t>
                </a:r>
                <a14:m>
                  <m:oMath xmlns:m="http://schemas.openxmlformats.org/officeDocument/2006/math">
                    <m:r>
                      <a:rPr lang="el-GR" b="1" i="1">
                        <a:latin typeface="Cambria Math" panose="02040503050406030204" pitchFamily="18" charset="0"/>
                      </a:rPr>
                      <m:t>𝝎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1.175 rad/sec    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22.4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cm/sec        59.1</a:t>
                </a:r>
                <a:r>
                  <a:rPr lang="en-US" dirty="0" smtClean="0"/>
                  <a:t>°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6019800"/>
                <a:ext cx="6781800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809" t="-1166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 flipV="1">
            <a:off x="4724400" y="5867400"/>
            <a:ext cx="457200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2590800" y="6019800"/>
            <a:ext cx="152400" cy="355508"/>
          </a:xfrm>
          <a:custGeom>
            <a:avLst/>
            <a:gdLst>
              <a:gd name="connsiteX0" fmla="*/ 0 w 316579"/>
              <a:gd name="connsiteY0" fmla="*/ 0 h 904775"/>
              <a:gd name="connsiteX1" fmla="*/ 259883 w 316579"/>
              <a:gd name="connsiteY1" fmla="*/ 240632 h 904775"/>
              <a:gd name="connsiteX2" fmla="*/ 308009 w 316579"/>
              <a:gd name="connsiteY2" fmla="*/ 577516 h 904775"/>
              <a:gd name="connsiteX3" fmla="*/ 134754 w 316579"/>
              <a:gd name="connsiteY3" fmla="*/ 904775 h 9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579" h="904775">
                <a:moveTo>
                  <a:pt x="0" y="0"/>
                </a:moveTo>
                <a:cubicBezTo>
                  <a:pt x="104274" y="72189"/>
                  <a:pt x="208548" y="144379"/>
                  <a:pt x="259883" y="240632"/>
                </a:cubicBezTo>
                <a:cubicBezTo>
                  <a:pt x="311218" y="336885"/>
                  <a:pt x="328864" y="466826"/>
                  <a:pt x="308009" y="577516"/>
                </a:cubicBezTo>
                <a:cubicBezTo>
                  <a:pt x="287154" y="688206"/>
                  <a:pt x="187693" y="835794"/>
                  <a:pt x="134754" y="904775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2590800" y="6019800"/>
            <a:ext cx="152400" cy="196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590800" y="6019800"/>
            <a:ext cx="76200" cy="152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413" y="926206"/>
            <a:ext cx="4102311" cy="365778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724400" y="6324600"/>
            <a:ext cx="60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14"/>
          <p:cNvSpPr/>
          <p:nvPr/>
        </p:nvSpPr>
        <p:spPr>
          <a:xfrm>
            <a:off x="4800600" y="6096000"/>
            <a:ext cx="152400" cy="355508"/>
          </a:xfrm>
          <a:custGeom>
            <a:avLst/>
            <a:gdLst>
              <a:gd name="connsiteX0" fmla="*/ 0 w 316579"/>
              <a:gd name="connsiteY0" fmla="*/ 0 h 904775"/>
              <a:gd name="connsiteX1" fmla="*/ 259883 w 316579"/>
              <a:gd name="connsiteY1" fmla="*/ 240632 h 904775"/>
              <a:gd name="connsiteX2" fmla="*/ 308009 w 316579"/>
              <a:gd name="connsiteY2" fmla="*/ 577516 h 904775"/>
              <a:gd name="connsiteX3" fmla="*/ 134754 w 316579"/>
              <a:gd name="connsiteY3" fmla="*/ 904775 h 9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579" h="904775">
                <a:moveTo>
                  <a:pt x="0" y="0"/>
                </a:moveTo>
                <a:cubicBezTo>
                  <a:pt x="104274" y="72189"/>
                  <a:pt x="208548" y="144379"/>
                  <a:pt x="259883" y="240632"/>
                </a:cubicBezTo>
                <a:cubicBezTo>
                  <a:pt x="311218" y="336885"/>
                  <a:pt x="328864" y="466826"/>
                  <a:pt x="308009" y="577516"/>
                </a:cubicBezTo>
                <a:cubicBezTo>
                  <a:pt x="287154" y="688206"/>
                  <a:pt x="187693" y="835794"/>
                  <a:pt x="134754" y="904775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24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08337"/>
            <a:ext cx="76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END OF PORTION </a:t>
            </a:r>
            <a:r>
              <a:rPr lang="en-US" sz="2800" dirty="0" smtClean="0">
                <a:latin typeface="+mj-lt"/>
              </a:rPr>
              <a:t>11</a:t>
            </a:r>
            <a:endParaRPr lang="en-US" sz="2800" dirty="0" smtClean="0">
              <a:latin typeface="+mj-lt"/>
            </a:endParaRPr>
          </a:p>
          <a:p>
            <a:pPr algn="ctr"/>
            <a:r>
              <a:rPr lang="en-US" sz="3200" dirty="0">
                <a:latin typeface="+mj-lt"/>
              </a:rPr>
              <a:t>That’s all for the </a:t>
            </a:r>
            <a:r>
              <a:rPr lang="en-US" sz="3200" dirty="0" smtClean="0">
                <a:latin typeface="+mj-lt"/>
              </a:rPr>
              <a:t>Term </a:t>
            </a:r>
            <a:endParaRPr lang="en-US" sz="32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33520" y="5715000"/>
            <a:ext cx="527695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Thank you for your Attention.</a:t>
            </a:r>
          </a:p>
          <a:p>
            <a:pPr algn="ctr"/>
            <a:r>
              <a:rPr lang="en-US" sz="3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Wish You the Best of Luck.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" t="11551" r="2258" b="12938"/>
          <a:stretch/>
        </p:blipFill>
        <p:spPr bwMode="auto">
          <a:xfrm>
            <a:off x="157316" y="1524000"/>
            <a:ext cx="8834284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66800" y="1639669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Georgia" pitchFamily="18" charset="0"/>
              </a:rPr>
              <a:t>Be Calm in Failure. </a:t>
            </a:r>
          </a:p>
          <a:p>
            <a:pPr algn="ctr"/>
            <a:r>
              <a:rPr lang="en-US" b="1" dirty="0" smtClean="0">
                <a:latin typeface="Georgia" pitchFamily="18" charset="0"/>
              </a:rPr>
              <a:t>Because real failure does not need any excuse to show. </a:t>
            </a:r>
            <a:endParaRPr lang="en-US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05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06514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References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066800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Vector Mechanics for Engineers: Statics and Dynamics</a:t>
            </a:r>
          </a:p>
          <a:p>
            <a:pPr algn="just"/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Ferdinand Beer, Jr., E. Russell Johnston, David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Mazurek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Phillip Cornwell.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-22086"/>
            <a:ext cx="85344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Different Types of Rigid Body Motion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685800"/>
            <a:ext cx="9144000" cy="158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38" name="AutoShape 2" descr="Image result for Ikitsuki Brid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42839" y="762000"/>
            <a:ext cx="8801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Translational Motion</a:t>
            </a:r>
            <a:endParaRPr lang="en-US" sz="2400" b="1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3"/>
          <a:stretch/>
        </p:blipFill>
        <p:spPr bwMode="auto">
          <a:xfrm>
            <a:off x="3200400" y="1262062"/>
            <a:ext cx="3262365" cy="231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62062"/>
            <a:ext cx="2887192" cy="22706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2839" y="3886200"/>
            <a:ext cx="8801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Rotational Motion</a:t>
            </a:r>
            <a:endParaRPr lang="en-US" sz="2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339042"/>
            <a:ext cx="2667000" cy="22546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491975"/>
            <a:ext cx="2743200" cy="2213625"/>
          </a:xfrm>
          <a:prstGeom prst="rect">
            <a:avLst/>
          </a:prstGeom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9" y="4343400"/>
            <a:ext cx="1752601" cy="234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295400"/>
            <a:ext cx="2682468" cy="221284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9600" y="3581400"/>
            <a:ext cx="2429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Rectilinear Translation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513608" y="3581400"/>
            <a:ext cx="2582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Curvilinear Translation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485408" y="3581400"/>
            <a:ext cx="2582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Curvilinear Translation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-22086"/>
            <a:ext cx="85344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Different Types of Rigid Body Motion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685800"/>
            <a:ext cx="9144000" cy="158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202" b="2439"/>
          <a:stretch/>
        </p:blipFill>
        <p:spPr>
          <a:xfrm>
            <a:off x="1295400" y="1066800"/>
            <a:ext cx="6744912" cy="29790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839" y="762000"/>
            <a:ext cx="8801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General Plane Motion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32408" y="3962400"/>
            <a:ext cx="2429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Rolling Motion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86400" y="3962400"/>
            <a:ext cx="2429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Sliding Motion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05" y="4307981"/>
            <a:ext cx="8509195" cy="239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0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-22086"/>
            <a:ext cx="85344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Translational Motion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685800"/>
            <a:ext cx="9144000" cy="158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6" y="1219200"/>
            <a:ext cx="9080967" cy="31243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68652" y="4422522"/>
                <a:ext cx="1352743" cy="3018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 smtClean="0"/>
                  <a:t> 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652" y="4422522"/>
                <a:ext cx="1352743" cy="301878"/>
              </a:xfrm>
              <a:prstGeom prst="rect">
                <a:avLst/>
              </a:prstGeom>
              <a:blipFill rotWithShape="0">
                <a:blip r:embed="rId3"/>
                <a:stretch>
                  <a:fillRect l="-4505" t="-24000" r="-2703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337138" y="4419600"/>
                <a:ext cx="8444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7138" y="4419600"/>
                <a:ext cx="844462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3597" r="-2158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315200" y="4419600"/>
                <a:ext cx="8499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4419600"/>
                <a:ext cx="849913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3597" r="-2158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492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-22086"/>
            <a:ext cx="85344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Rotational Motion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685800"/>
            <a:ext cx="9144000" cy="158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953000" y="1393686"/>
                <a:ext cx="1745671" cy="5261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𝒗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𝒅𝒓</m:t>
                          </m:r>
                        </m:num>
                        <m:den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l-GR" b="1" i="1" smtClean="0">
                          <a:latin typeface="Cambria Math" panose="02040503050406030204" pitchFamily="18" charset="0"/>
                        </a:rPr>
                        <m:t>𝝎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×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1393686"/>
                <a:ext cx="1745671" cy="52610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886200" y="2362200"/>
                <a:ext cx="4452373" cy="11573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l-GR" b="1" i="1">
                              <a:latin typeface="Cambria Math" panose="02040503050406030204" pitchFamily="18" charset="0"/>
                            </a:rPr>
                            <m:t>𝝎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 ×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m:rPr>
                              <m:nor/>
                            </m:rPr>
                            <a:rPr lang="en-US" b="1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b="1" i="0" dirty="0" smtClean="0"/>
                            <m:t>)</m:t>
                          </m:r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l-GR" b="1" i="1">
                              <a:latin typeface="Cambria Math" panose="02040503050406030204" pitchFamily="18" charset="0"/>
                            </a:rPr>
                            <m:t>𝝎</m:t>
                          </m:r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US" b="1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l-GR" b="1" i="1">
                          <a:latin typeface="Cambria Math" panose="02040503050406030204" pitchFamily="18" charset="0"/>
                        </a:rPr>
                        <m:t>𝝎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</m:oMath>
                  </m:oMathPara>
                </a14:m>
                <a:endParaRPr lang="en-US" b="1" dirty="0" smtClean="0"/>
              </a:p>
              <a:p>
                <a:r>
                  <a:rPr lang="en-US" b="1" dirty="0"/>
                  <a:t>	</a:t>
                </a:r>
                <a:r>
                  <a:rPr lang="en-US" b="1" dirty="0" smtClean="0"/>
                  <a:t>	     = </a:t>
                </a:r>
                <a:r>
                  <a:rPr lang="el-GR" sz="2000" b="1" dirty="0" smtClean="0"/>
                  <a:t>α</a:t>
                </a:r>
                <a:r>
                  <a:rPr lang="en-US" sz="20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2000" b="1" dirty="0" smtClean="0"/>
                  <a:t> + </a:t>
                </a:r>
                <a14:m>
                  <m:oMath xmlns:m="http://schemas.openxmlformats.org/officeDocument/2006/math">
                    <m:r>
                      <a:rPr lang="el-GR" sz="2000" b="1" i="1">
                        <a:latin typeface="Cambria Math" panose="02040503050406030204" pitchFamily="18" charset="0"/>
                      </a:rPr>
                      <m:t>𝝎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US" b="1" dirty="0" smtClean="0"/>
              </a:p>
              <a:p>
                <a:r>
                  <a:rPr lang="en-US" b="1" dirty="0"/>
                  <a:t>	</a:t>
                </a:r>
                <a:r>
                  <a:rPr lang="en-US" b="1" dirty="0" smtClean="0"/>
                  <a:t>	     </a:t>
                </a:r>
                <a:r>
                  <a:rPr lang="en-US" sz="2000" b="1" dirty="0" smtClean="0"/>
                  <a:t>= </a:t>
                </a:r>
                <a:r>
                  <a:rPr lang="el-GR" sz="2000" b="1" dirty="0"/>
                  <a:t>α</a:t>
                </a:r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2000" b="1" dirty="0"/>
                  <a:t> + </a:t>
                </a:r>
                <a14:m>
                  <m:oMath xmlns:m="http://schemas.openxmlformats.org/officeDocument/2006/math">
                    <m:r>
                      <a:rPr lang="el-GR" sz="2000" b="1" i="1">
                        <a:latin typeface="Cambria Math" panose="02040503050406030204" pitchFamily="18" charset="0"/>
                      </a:rPr>
                      <m:t>𝝎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b="1" dirty="0" smtClean="0"/>
                  <a:t> (</a:t>
                </a:r>
                <a14:m>
                  <m:oMath xmlns:m="http://schemas.openxmlformats.org/officeDocument/2006/math">
                    <m:r>
                      <a:rPr lang="el-GR" b="1" i="1">
                        <a:latin typeface="Cambria Math" panose="02040503050406030204" pitchFamily="18" charset="0"/>
                      </a:rPr>
                      <m:t>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×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2362200"/>
                <a:ext cx="4452373" cy="1157368"/>
              </a:xfrm>
              <a:prstGeom prst="rect">
                <a:avLst/>
              </a:prstGeom>
              <a:blipFill rotWithShape="0">
                <a:blip r:embed="rId3"/>
                <a:stretch>
                  <a:fillRect r="-2055" b="-12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70" y="743741"/>
            <a:ext cx="2362629" cy="29282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60" y="3962400"/>
            <a:ext cx="2187839" cy="21131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04800" y="6103294"/>
                <a:ext cx="2944717" cy="5261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𝒗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𝒅𝒓</m:t>
                          </m:r>
                        </m:num>
                        <m:den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b="1" i="1">
                          <a:latin typeface="Cambria Math" panose="02040503050406030204" pitchFamily="18" charset="0"/>
                        </a:rPr>
                        <m:t>𝝎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 ×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6103294"/>
                <a:ext cx="2944717" cy="52610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38400" y="4386590"/>
                <a:ext cx="4572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4386590"/>
                <a:ext cx="457200" cy="2616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751423"/>
            <a:ext cx="2879919" cy="23241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010400" y="4310390"/>
                <a:ext cx="4572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4310390"/>
                <a:ext cx="457200" cy="26161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267200" y="6181020"/>
                <a:ext cx="45028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1" dirty="0"/>
                      <m:t>= </m:t>
                    </m:r>
                    <m:r>
                      <m:rPr>
                        <m:nor/>
                      </m:rPr>
                      <a:rPr lang="en-US" b="1" i="0" dirty="0" smtClean="0"/>
                      <m:t>(</m:t>
                    </m:r>
                    <m:r>
                      <m:rPr>
                        <m:nor/>
                      </m:rPr>
                      <a:rPr lang="el-GR" b="1" dirty="0"/>
                      <m:t>α</m:t>
                    </m:r>
                    <m:r>
                      <m:rPr>
                        <m:nor/>
                      </m:rPr>
                      <a:rPr lang="en-US" b="1" dirty="0"/>
                      <m:t>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𝒓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b="1" dirty="0"/>
                      <m:t>+ </m:t>
                    </m:r>
                    <m:r>
                      <a:rPr lang="el-GR" b="1" i="1">
                        <a:latin typeface="Cambria Math" panose="02040503050406030204" pitchFamily="18" charset="0"/>
                      </a:rPr>
                      <m:t>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nor/>
                      </m:rPr>
                      <a:rPr lang="en-US" b="1" dirty="0"/>
                      <m:t> (</m:t>
                    </m:r>
                    <m:r>
                      <a:rPr lang="el-GR" b="1" i="1">
                        <a:latin typeface="Cambria Math" panose="02040503050406030204" pitchFamily="18" charset="0"/>
                      </a:rPr>
                      <m:t>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 smtClean="0"/>
                  <a:t> 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dirty="0"/>
                      <m:t>α</m:t>
                    </m:r>
                    <m:r>
                      <m:rPr>
                        <m:nor/>
                      </m:rPr>
                      <a:rPr lang="en-US" b="0" i="0" dirty="0" smtClean="0"/>
                      <m:t> </m:t>
                    </m:r>
                    <m:r>
                      <m:rPr>
                        <m:nor/>
                      </m:rPr>
                      <a:rPr lang="en-US" b="1" dirty="0" smtClean="0"/>
                      <m:t>(</m:t>
                    </m:r>
                    <m:r>
                      <m:rPr>
                        <m:nor/>
                      </m:rPr>
                      <a:rPr lang="en-US" b="1" i="1" dirty="0" smtClean="0"/>
                      <m:t>k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b="1" dirty="0" smtClean="0"/>
                  <a:t> r)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b="1" dirty="0" smtClean="0"/>
                  <a:t> </a:t>
                </a:r>
                <a:r>
                  <a:rPr lang="en-US" b="1" i="1" dirty="0" smtClean="0"/>
                  <a:t>r</a:t>
                </a:r>
                <a:endParaRPr lang="en-US" b="1" i="1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6181020"/>
                <a:ext cx="4502836" cy="369332"/>
              </a:xfrm>
              <a:prstGeom prst="rect">
                <a:avLst/>
              </a:prstGeom>
              <a:blipFill rotWithShape="0">
                <a:blip r:embed="rId10"/>
                <a:stretch>
                  <a:fillRect t="-9836" r="-27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540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609600"/>
            <a:ext cx="9144000" cy="158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200" y="1524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Problem 11.1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50" dirty="0">
                <a:latin typeface="Times New Roman" pitchFamily="18" charset="0"/>
                <a:cs typeface="Times New Roman" pitchFamily="18" charset="0"/>
              </a:rPr>
              <a:t>(Beer Johnston_10th 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edition_P15.10)</a:t>
            </a:r>
            <a:endParaRPr lang="en-US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" y="762000"/>
            <a:ext cx="4419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The bent rod </a:t>
            </a:r>
            <a:r>
              <a:rPr lang="en-US" i="1" dirty="0"/>
              <a:t>ABCDE </a:t>
            </a:r>
            <a:r>
              <a:rPr lang="en-US" dirty="0"/>
              <a:t>rotates about a line joining Points </a:t>
            </a:r>
            <a:r>
              <a:rPr lang="en-US" i="1" dirty="0"/>
              <a:t>A </a:t>
            </a:r>
            <a:r>
              <a:rPr lang="en-US" dirty="0"/>
              <a:t>and </a:t>
            </a:r>
            <a:r>
              <a:rPr lang="en-US" i="1" dirty="0" smtClean="0"/>
              <a:t>E </a:t>
            </a:r>
            <a:r>
              <a:rPr lang="en-US" dirty="0" smtClean="0"/>
              <a:t>with </a:t>
            </a:r>
            <a:r>
              <a:rPr lang="en-US" dirty="0"/>
              <a:t>a constant angular velocity of 9 rad/s. Knowing that </a:t>
            </a:r>
            <a:r>
              <a:rPr lang="en-US" dirty="0" smtClean="0"/>
              <a:t>the rotation </a:t>
            </a:r>
            <a:r>
              <a:rPr lang="en-US" dirty="0"/>
              <a:t>is clockwise as viewed from </a:t>
            </a:r>
            <a:r>
              <a:rPr lang="en-US" i="1" dirty="0"/>
              <a:t>E</a:t>
            </a:r>
            <a:r>
              <a:rPr lang="en-US" dirty="0"/>
              <a:t>, determine the </a:t>
            </a:r>
            <a:r>
              <a:rPr lang="en-US" dirty="0" smtClean="0"/>
              <a:t>velocity and </a:t>
            </a:r>
            <a:r>
              <a:rPr lang="en-US" dirty="0"/>
              <a:t>acceleration of corner </a:t>
            </a:r>
            <a:r>
              <a:rPr lang="en-US" i="1" dirty="0"/>
              <a:t>C</a:t>
            </a:r>
            <a:r>
              <a:rPr lang="en-US" dirty="0"/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8"/>
          <a:stretch/>
        </p:blipFill>
        <p:spPr>
          <a:xfrm>
            <a:off x="5181600" y="685801"/>
            <a:ext cx="3841947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-22086"/>
            <a:ext cx="85344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General Plane Motion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685800"/>
            <a:ext cx="9144000" cy="158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05" y="762000"/>
            <a:ext cx="8509195" cy="23976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24"/>
          <a:stretch/>
        </p:blipFill>
        <p:spPr>
          <a:xfrm>
            <a:off x="1600200" y="3200400"/>
            <a:ext cx="6019800" cy="1676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91"/>
          <a:stretch/>
        </p:blipFill>
        <p:spPr>
          <a:xfrm>
            <a:off x="1600200" y="4876800"/>
            <a:ext cx="60198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95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9470"/>
            <a:ext cx="85344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General Plane Motion: Describing the Motion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685800"/>
            <a:ext cx="9144000" cy="158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042" y="914400"/>
            <a:ext cx="3189024" cy="2209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14400"/>
            <a:ext cx="2112247" cy="22098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3505200" y="1905000"/>
            <a:ext cx="9144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88" y="3429000"/>
            <a:ext cx="8861812" cy="261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64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9470"/>
            <a:ext cx="85344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General Plane Motion: Describing the Motion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685800"/>
            <a:ext cx="9144000" cy="158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8"/>
          <a:stretch/>
        </p:blipFill>
        <p:spPr>
          <a:xfrm>
            <a:off x="212615" y="803086"/>
            <a:ext cx="6340585" cy="29003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733800"/>
            <a:ext cx="6384593" cy="29626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371600"/>
            <a:ext cx="1473276" cy="19622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4495800"/>
            <a:ext cx="1600282" cy="211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48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3929</TotalTime>
  <Words>406</Words>
  <Application>Microsoft Office PowerPoint</Application>
  <PresentationFormat>On-screen Show (4:3)</PresentationFormat>
  <Paragraphs>63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Aharoni</vt:lpstr>
      <vt:lpstr>Andalus</vt:lpstr>
      <vt:lpstr>Arial</vt:lpstr>
      <vt:lpstr>Arial Rounded MT Bold</vt:lpstr>
      <vt:lpstr>Calibri</vt:lpstr>
      <vt:lpstr>Cambria Math</vt:lpstr>
      <vt:lpstr>Constantia</vt:lpstr>
      <vt:lpstr>Georgia</vt:lpstr>
      <vt:lpstr>Times New Roman</vt:lpstr>
      <vt:lpstr>Wingdings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Partha Kumar Das</dc:creator>
  <cp:lastModifiedBy>Partha Kumar Das</cp:lastModifiedBy>
  <cp:revision>343</cp:revision>
  <dcterms:created xsi:type="dcterms:W3CDTF">2017-02-27T10:06:33Z</dcterms:created>
  <dcterms:modified xsi:type="dcterms:W3CDTF">2018-07-31T12:41:50Z</dcterms:modified>
</cp:coreProperties>
</file>